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9" r:id="rId2"/>
  </p:sldIdLst>
  <p:sldSz cx="6858000" cy="9906000" type="A4"/>
  <p:notesSz cx="6858000" cy="9144000"/>
  <p:defaultTextStyle>
    <a:defPPr>
      <a:defRPr lang="pt-BR"/>
    </a:defPPr>
    <a:lvl1pPr marL="0" algn="l" defTabSz="718444" rtl="0" eaLnBrk="1" latinLnBrk="0" hangingPunct="1">
      <a:defRPr sz="1414" kern="1200">
        <a:solidFill>
          <a:schemeClr val="tx1"/>
        </a:solidFill>
        <a:latin typeface="+mn-lt"/>
        <a:ea typeface="+mn-ea"/>
        <a:cs typeface="+mn-cs"/>
      </a:defRPr>
    </a:lvl1pPr>
    <a:lvl2pPr marL="359222" algn="l" defTabSz="718444" rtl="0" eaLnBrk="1" latinLnBrk="0" hangingPunct="1">
      <a:defRPr sz="1414" kern="1200">
        <a:solidFill>
          <a:schemeClr val="tx1"/>
        </a:solidFill>
        <a:latin typeface="+mn-lt"/>
        <a:ea typeface="+mn-ea"/>
        <a:cs typeface="+mn-cs"/>
      </a:defRPr>
    </a:lvl2pPr>
    <a:lvl3pPr marL="718444" algn="l" defTabSz="718444" rtl="0" eaLnBrk="1" latinLnBrk="0" hangingPunct="1">
      <a:defRPr sz="1414" kern="1200">
        <a:solidFill>
          <a:schemeClr val="tx1"/>
        </a:solidFill>
        <a:latin typeface="+mn-lt"/>
        <a:ea typeface="+mn-ea"/>
        <a:cs typeface="+mn-cs"/>
      </a:defRPr>
    </a:lvl3pPr>
    <a:lvl4pPr marL="1077666" algn="l" defTabSz="718444" rtl="0" eaLnBrk="1" latinLnBrk="0" hangingPunct="1">
      <a:defRPr sz="1414" kern="1200">
        <a:solidFill>
          <a:schemeClr val="tx1"/>
        </a:solidFill>
        <a:latin typeface="+mn-lt"/>
        <a:ea typeface="+mn-ea"/>
        <a:cs typeface="+mn-cs"/>
      </a:defRPr>
    </a:lvl4pPr>
    <a:lvl5pPr marL="1436888" algn="l" defTabSz="718444" rtl="0" eaLnBrk="1" latinLnBrk="0" hangingPunct="1">
      <a:defRPr sz="1414" kern="1200">
        <a:solidFill>
          <a:schemeClr val="tx1"/>
        </a:solidFill>
        <a:latin typeface="+mn-lt"/>
        <a:ea typeface="+mn-ea"/>
        <a:cs typeface="+mn-cs"/>
      </a:defRPr>
    </a:lvl5pPr>
    <a:lvl6pPr marL="1796110" algn="l" defTabSz="718444" rtl="0" eaLnBrk="1" latinLnBrk="0" hangingPunct="1">
      <a:defRPr sz="1414" kern="1200">
        <a:solidFill>
          <a:schemeClr val="tx1"/>
        </a:solidFill>
        <a:latin typeface="+mn-lt"/>
        <a:ea typeface="+mn-ea"/>
        <a:cs typeface="+mn-cs"/>
      </a:defRPr>
    </a:lvl6pPr>
    <a:lvl7pPr marL="2155332" algn="l" defTabSz="718444" rtl="0" eaLnBrk="1" latinLnBrk="0" hangingPunct="1">
      <a:defRPr sz="1414" kern="1200">
        <a:solidFill>
          <a:schemeClr val="tx1"/>
        </a:solidFill>
        <a:latin typeface="+mn-lt"/>
        <a:ea typeface="+mn-ea"/>
        <a:cs typeface="+mn-cs"/>
      </a:defRPr>
    </a:lvl7pPr>
    <a:lvl8pPr marL="2514554" algn="l" defTabSz="718444" rtl="0" eaLnBrk="1" latinLnBrk="0" hangingPunct="1">
      <a:defRPr sz="1414" kern="1200">
        <a:solidFill>
          <a:schemeClr val="tx1"/>
        </a:solidFill>
        <a:latin typeface="+mn-lt"/>
        <a:ea typeface="+mn-ea"/>
        <a:cs typeface="+mn-cs"/>
      </a:defRPr>
    </a:lvl8pPr>
    <a:lvl9pPr marL="2873776" algn="l" defTabSz="718444" rtl="0" eaLnBrk="1" latinLnBrk="0" hangingPunct="1">
      <a:defRPr sz="141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B21F-7369-4E45-9152-22789EF69DBE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52A6-76C5-465C-8A8E-049DF13D66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2278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B21F-7369-4E45-9152-22789EF69DBE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52A6-76C5-465C-8A8E-049DF13D66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4055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B21F-7369-4E45-9152-22789EF69DBE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52A6-76C5-465C-8A8E-049DF13D66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5813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B21F-7369-4E45-9152-22789EF69DBE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52A6-76C5-465C-8A8E-049DF13D66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0778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B21F-7369-4E45-9152-22789EF69DBE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52A6-76C5-465C-8A8E-049DF13D66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9360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B21F-7369-4E45-9152-22789EF69DBE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52A6-76C5-465C-8A8E-049DF13D66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4562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B21F-7369-4E45-9152-22789EF69DBE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52A6-76C5-465C-8A8E-049DF13D66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5108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B21F-7369-4E45-9152-22789EF69DBE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52A6-76C5-465C-8A8E-049DF13D66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3343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B21F-7369-4E45-9152-22789EF69DBE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52A6-76C5-465C-8A8E-049DF13D66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3324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B21F-7369-4E45-9152-22789EF69DBE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52A6-76C5-465C-8A8E-049DF13D66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8254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B21F-7369-4E45-9152-22789EF69DBE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52A6-76C5-465C-8A8E-049DF13D66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8670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2B21F-7369-4E45-9152-22789EF69DBE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E52A6-76C5-465C-8A8E-049DF13D66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387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extLst>
              <a:ext uri="{FF2B5EF4-FFF2-40B4-BE49-F238E27FC236}">
                <a16:creationId xmlns:a16="http://schemas.microsoft.com/office/drawing/2014/main" id="{D2330718-6BBE-614E-BB3F-59C4ADAB60DF}"/>
              </a:ext>
            </a:extLst>
          </p:cNvPr>
          <p:cNvSpPr/>
          <p:nvPr/>
        </p:nvSpPr>
        <p:spPr>
          <a:xfrm>
            <a:off x="3539706" y="5829568"/>
            <a:ext cx="1645920" cy="23189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6DBEF286-544C-D2C6-7391-1E03438189DB}"/>
              </a:ext>
            </a:extLst>
          </p:cNvPr>
          <p:cNvSpPr/>
          <p:nvPr/>
        </p:nvSpPr>
        <p:spPr>
          <a:xfrm>
            <a:off x="736848" y="2059620"/>
            <a:ext cx="4412202" cy="243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C6796CD8-A5C5-0A8B-D4C2-BEB2BEF098CF}"/>
              </a:ext>
            </a:extLst>
          </p:cNvPr>
          <p:cNvSpPr/>
          <p:nvPr/>
        </p:nvSpPr>
        <p:spPr>
          <a:xfrm>
            <a:off x="168676" y="150920"/>
            <a:ext cx="6498454" cy="1470271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riângulo isósceles 4">
            <a:extLst>
              <a:ext uri="{FF2B5EF4-FFF2-40B4-BE49-F238E27FC236}">
                <a16:creationId xmlns:a16="http://schemas.microsoft.com/office/drawing/2014/main" id="{BB79B5A4-E83C-2979-0545-017A3CEB68CD}"/>
              </a:ext>
            </a:extLst>
          </p:cNvPr>
          <p:cNvSpPr/>
          <p:nvPr/>
        </p:nvSpPr>
        <p:spPr>
          <a:xfrm rot="10800000">
            <a:off x="3144915" y="1621191"/>
            <a:ext cx="284085" cy="243120"/>
          </a:xfrm>
          <a:prstGeom prst="triangle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C307ECB1-98C4-9BD3-B76B-F4E26B773FFC}"/>
              </a:ext>
            </a:extLst>
          </p:cNvPr>
          <p:cNvSpPr/>
          <p:nvPr/>
        </p:nvSpPr>
        <p:spPr>
          <a:xfrm>
            <a:off x="390617" y="363984"/>
            <a:ext cx="2032987" cy="102093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408FEF-AD8D-05DF-A718-C882AAAF03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23603" y="551362"/>
            <a:ext cx="4243527" cy="334694"/>
          </a:xfrm>
        </p:spPr>
        <p:txBody>
          <a:bodyPr>
            <a:noAutofit/>
          </a:bodyPr>
          <a:lstStyle/>
          <a:p>
            <a:r>
              <a:rPr lang="pt-B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COMUNICADO</a:t>
            </a:r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3BE22EBD-D044-164A-2690-0BC46AE1700E}"/>
              </a:ext>
            </a:extLst>
          </p:cNvPr>
          <p:cNvSpPr/>
          <p:nvPr/>
        </p:nvSpPr>
        <p:spPr>
          <a:xfrm>
            <a:off x="736848" y="6001667"/>
            <a:ext cx="896645" cy="878455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8" name="Gráfico 27" descr="Envelope aberto estrutura de tópicos">
            <a:extLst>
              <a:ext uri="{FF2B5EF4-FFF2-40B4-BE49-F238E27FC236}">
                <a16:creationId xmlns:a16="http://schemas.microsoft.com/office/drawing/2014/main" id="{6537413E-9F01-6DE8-7EED-602BC47EB02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6256" y="6106354"/>
            <a:ext cx="618659" cy="618659"/>
          </a:xfrm>
          <a:prstGeom prst="rect">
            <a:avLst/>
          </a:prstGeom>
        </p:spPr>
      </p:pic>
      <p:sp>
        <p:nvSpPr>
          <p:cNvPr id="30" name="Retângulo 29">
            <a:extLst>
              <a:ext uri="{FF2B5EF4-FFF2-40B4-BE49-F238E27FC236}">
                <a16:creationId xmlns:a16="http://schemas.microsoft.com/office/drawing/2014/main" id="{B73DBFC9-008A-FF8E-E28E-40825E2B707F}"/>
              </a:ext>
            </a:extLst>
          </p:cNvPr>
          <p:cNvSpPr/>
          <p:nvPr/>
        </p:nvSpPr>
        <p:spPr>
          <a:xfrm>
            <a:off x="168676" y="8497661"/>
            <a:ext cx="6629576" cy="1233215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ítulo 1">
            <a:extLst>
              <a:ext uri="{FF2B5EF4-FFF2-40B4-BE49-F238E27FC236}">
                <a16:creationId xmlns:a16="http://schemas.microsoft.com/office/drawing/2014/main" id="{9AEA47D9-668D-4E2B-EDD7-DCCA22141956}"/>
              </a:ext>
            </a:extLst>
          </p:cNvPr>
          <p:cNvSpPr txBox="1">
            <a:spLocks/>
          </p:cNvSpPr>
          <p:nvPr/>
        </p:nvSpPr>
        <p:spPr>
          <a:xfrm>
            <a:off x="532384" y="2013524"/>
            <a:ext cx="5859817" cy="328644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just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 </a:t>
            </a: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Declaração Anual do Movimento Econômico Fiscal (DAMEF) 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é o documento que se destina à apuração do valor adicionado nas operações realizadas no Estado relativas à circulação de mercadorias e nas prestações de serviços alcançados pela incidência do ICMS, visando compor o cálculo dos Índices de Participação dos Municípios (IPM) na arrecadação do ICMS, uma das principais fontes de receita municipais, conforme disposto na Lei Complementar Federal</a:t>
            </a:r>
            <a:b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n.º 63/90.</a:t>
            </a:r>
          </a:p>
          <a:p>
            <a:pPr marL="0" marR="0" lvl="0" indent="0" algn="just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just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Para uma efetiva apuração do Índice de Participação Municipal (IPM) e visando o aperfeiçoamento e incrementação dos recursos do nosso Município, a </a:t>
            </a: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PREFEITURA MUNICIPAL DE TEÓFILO OTONI 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informa  que está utilizando um software de gestão, monitoramento e auditoria, que permitirá ao Município participar de todo o processo de apuração, inclusive realizando eletronicamente notificações de indícios de inconsistências ou mesmo omissões da DAMEF. 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4D875E63-FAAD-2249-A758-3F9920650FA9}"/>
              </a:ext>
            </a:extLst>
          </p:cNvPr>
          <p:cNvSpPr txBox="1"/>
          <p:nvPr/>
        </p:nvSpPr>
        <p:spPr>
          <a:xfrm>
            <a:off x="1672375" y="5337143"/>
            <a:ext cx="4697910" cy="203132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 defTabSz="457200"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Desta forma, os contribuintes e/ou suas respectivas equipes contábeis, irão receber, via correspondência eletrônica (através do remetente </a:t>
            </a:r>
            <a:r>
              <a:rPr lang="pt-BR" sz="1400" b="1" dirty="0">
                <a:solidFill>
                  <a:prstClr val="black"/>
                </a:solidFill>
                <a:latin typeface="Dosis" panose="02010503020202060003" pitchFamily="2" charset="0"/>
              </a:rPr>
              <a:t>t</a:t>
            </a:r>
            <a:r>
              <a:rPr lang="pt-BR" sz="1400" b="1" dirty="0">
                <a:latin typeface="Dosis" panose="02010503020202060003" pitchFamily="2" charset="0"/>
              </a:rPr>
              <a:t>eófilo.otoni@sigmavaf.com.br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),a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solicitação de entrega dos arquivos de Escrituração Fiscal Digital (EFD – ICMS – IPI) e XML de entrada e saída, comunicados e demais notificações eletrônicas, para que a Secretaria Municipal de Fazenda possa verificar se existem omissões, divergências ou indícios de inconsistências  na DAMEF, visando garantir o correto preenchimento destas. </a:t>
            </a:r>
          </a:p>
        </p:txBody>
      </p:sp>
      <p:pic>
        <p:nvPicPr>
          <p:cNvPr id="35" name="Imagem 34" descr="Texto&#10;&#10;Descrição gerada automaticamente com confiança média">
            <a:extLst>
              <a:ext uri="{FF2B5EF4-FFF2-40B4-BE49-F238E27FC236}">
                <a16:creationId xmlns:a16="http://schemas.microsoft.com/office/drawing/2014/main" id="{A2409B94-ED5D-4600-6F50-EC17E53350C1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357" y="8566352"/>
            <a:ext cx="1086923" cy="1095832"/>
          </a:xfrm>
          <a:prstGeom prst="rect">
            <a:avLst/>
          </a:prstGeom>
        </p:spPr>
      </p:pic>
      <p:sp>
        <p:nvSpPr>
          <p:cNvPr id="36" name="CaixaDeTexto 35">
            <a:extLst>
              <a:ext uri="{FF2B5EF4-FFF2-40B4-BE49-F238E27FC236}">
                <a16:creationId xmlns:a16="http://schemas.microsoft.com/office/drawing/2014/main" id="{5955D8C7-EF48-D02E-8B9B-254C8AE0E628}"/>
              </a:ext>
            </a:extLst>
          </p:cNvPr>
          <p:cNvSpPr txBox="1"/>
          <p:nvPr/>
        </p:nvSpPr>
        <p:spPr>
          <a:xfrm rot="16200000" flipH="1">
            <a:off x="-219525" y="8891687"/>
            <a:ext cx="1233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osis" panose="02010503020202060003" pitchFamily="2" charset="0"/>
                <a:ea typeface="+mn-ea"/>
                <a:cs typeface="+mn-cs"/>
              </a:rPr>
              <a:t>PREFEITURA</a:t>
            </a:r>
          </a:p>
        </p:txBody>
      </p:sp>
      <p:pic>
        <p:nvPicPr>
          <p:cNvPr id="38" name="Imagem 37" descr="Desenho de cachorro&#10;&#10;Descrição gerada automaticamente com confiança média">
            <a:extLst>
              <a:ext uri="{FF2B5EF4-FFF2-40B4-BE49-F238E27FC236}">
                <a16:creationId xmlns:a16="http://schemas.microsoft.com/office/drawing/2014/main" id="{EC970E9D-016B-E399-5CC7-AB4946EE19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16" y="8752106"/>
            <a:ext cx="266391" cy="266391"/>
          </a:xfrm>
          <a:prstGeom prst="rect">
            <a:avLst/>
          </a:prstGeom>
        </p:spPr>
      </p:pic>
      <p:pic>
        <p:nvPicPr>
          <p:cNvPr id="40" name="Imagem 39">
            <a:extLst>
              <a:ext uri="{FF2B5EF4-FFF2-40B4-BE49-F238E27FC236}">
                <a16:creationId xmlns:a16="http://schemas.microsoft.com/office/drawing/2014/main" id="{73145A0D-E85F-21E0-D091-39957FDAD87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72" y="9211951"/>
            <a:ext cx="371078" cy="243120"/>
          </a:xfrm>
          <a:prstGeom prst="rect">
            <a:avLst/>
          </a:prstGeom>
        </p:spPr>
      </p:pic>
      <p:sp>
        <p:nvSpPr>
          <p:cNvPr id="42" name="CaixaDeTexto 41">
            <a:extLst>
              <a:ext uri="{FF2B5EF4-FFF2-40B4-BE49-F238E27FC236}">
                <a16:creationId xmlns:a16="http://schemas.microsoft.com/office/drawing/2014/main" id="{BF2CC0D0-829D-FC66-B28D-A22FF922CF78}"/>
              </a:ext>
            </a:extLst>
          </p:cNvPr>
          <p:cNvSpPr txBox="1"/>
          <p:nvPr/>
        </p:nvSpPr>
        <p:spPr>
          <a:xfrm>
            <a:off x="4510651" y="9316571"/>
            <a:ext cx="2117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r>
              <a:rPr lang="pt-BR" sz="1200" b="1" dirty="0">
                <a:solidFill>
                  <a:prstClr val="white"/>
                </a:solidFill>
                <a:latin typeface="Dosis" panose="02010503020202060003" pitchFamily="2" charset="0"/>
              </a:rPr>
              <a:t> teófilo.otoni@sigmavaf.com.br</a:t>
            </a:r>
            <a:endParaRPr kumimoji="0" lang="pt-BR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osis" panose="02010503020202060003" pitchFamily="2" charset="0"/>
            </a:endParaRP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D67EEA19-D666-5AB3-C906-D9B9B0B62A61}"/>
              </a:ext>
            </a:extLst>
          </p:cNvPr>
          <p:cNvSpPr txBox="1"/>
          <p:nvPr/>
        </p:nvSpPr>
        <p:spPr>
          <a:xfrm>
            <a:off x="1046050" y="9187557"/>
            <a:ext cx="195438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defTabSz="457200">
              <a:defRPr/>
            </a:pPr>
            <a:r>
              <a:rPr lang="pt-BR" sz="1100" b="1" dirty="0">
                <a:solidFill>
                  <a:prstClr val="white"/>
                </a:solidFill>
                <a:latin typeface="Dosis" panose="02010503020202060003" pitchFamily="2" charset="0"/>
              </a:rPr>
              <a:t>teófilo.otoni@sigmavaf.com.br</a:t>
            </a:r>
            <a:endParaRPr kumimoji="0" lang="pt-BR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osis" panose="02010503020202060003" pitchFamily="2" charset="0"/>
              <a:ea typeface="+mn-ea"/>
              <a:cs typeface="+mn-cs"/>
            </a:endParaRP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E676666B-69F1-FC30-2372-493EEC81FDFC}"/>
              </a:ext>
            </a:extLst>
          </p:cNvPr>
          <p:cNvSpPr txBox="1"/>
          <p:nvPr/>
        </p:nvSpPr>
        <p:spPr>
          <a:xfrm>
            <a:off x="4563345" y="8610717"/>
            <a:ext cx="15007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osis" panose="02010503020202060003" pitchFamily="2" charset="0"/>
                <a:ea typeface="+mn-ea"/>
                <a:cs typeface="+mn-cs"/>
              </a:rPr>
              <a:t> (31) 3565-7574</a:t>
            </a: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2F6E8855-FF37-E463-E0A0-3DC4D7770C12}"/>
              </a:ext>
            </a:extLst>
          </p:cNvPr>
          <p:cNvSpPr txBox="1"/>
          <p:nvPr/>
        </p:nvSpPr>
        <p:spPr>
          <a:xfrm>
            <a:off x="4593641" y="8972114"/>
            <a:ext cx="15905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osis" panose="02010503020202060003" pitchFamily="2" charset="0"/>
                <a:ea typeface="+mn-ea"/>
                <a:cs typeface="+mn-cs"/>
              </a:rPr>
              <a:t>(31) 99983-3545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C31A1BF-84A5-BD15-FC5E-DAA1FFBEB2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47531" y="373693"/>
            <a:ext cx="926951" cy="938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38E43299-A98B-0035-230C-46841D44FB8D}"/>
              </a:ext>
            </a:extLst>
          </p:cNvPr>
          <p:cNvSpPr txBox="1"/>
          <p:nvPr/>
        </p:nvSpPr>
        <p:spPr>
          <a:xfrm>
            <a:off x="1015446" y="8682286"/>
            <a:ext cx="16738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b="1" dirty="0">
                <a:solidFill>
                  <a:prstClr val="white"/>
                </a:solidFill>
                <a:latin typeface="Dosis" panose="02010503020202060003" pitchFamily="2" charset="0"/>
              </a:rPr>
              <a:t>(33) 9.8879-2675</a:t>
            </a:r>
          </a:p>
        </p:txBody>
      </p:sp>
    </p:spTree>
    <p:extLst>
      <p:ext uri="{BB962C8B-B14F-4D97-AF65-F5344CB8AC3E}">
        <p14:creationId xmlns:p14="http://schemas.microsoft.com/office/powerpoint/2010/main" val="704691092"/>
      </p:ext>
    </p:extLst>
  </p:cSld>
  <p:clrMapOvr>
    <a:masterClrMapping/>
  </p:clrMapOvr>
</p:sld>
</file>

<file path=ppt/theme/theme1.xml><?xml version="1.0" encoding="utf-8"?>
<a:theme xmlns:a="http://schemas.openxmlformats.org/drawingml/2006/main" name="2_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274</Words>
  <Application>Microsoft Office PowerPoint</Application>
  <PresentationFormat>Papel A4 (210 x 297 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Dosis</vt:lpstr>
      <vt:lpstr>2_Tema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operacional2</dc:creator>
  <cp:lastModifiedBy>Operacional Sigma</cp:lastModifiedBy>
  <cp:revision>18</cp:revision>
  <dcterms:created xsi:type="dcterms:W3CDTF">2023-07-06T15:41:57Z</dcterms:created>
  <dcterms:modified xsi:type="dcterms:W3CDTF">2026-02-02T18:31:57Z</dcterms:modified>
</cp:coreProperties>
</file>